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58" r:id="rId3"/>
    <p:sldId id="259" r:id="rId4"/>
    <p:sldId id="260" r:id="rId5"/>
    <p:sldId id="263" r:id="rId6"/>
    <p:sldId id="266" r:id="rId7"/>
    <p:sldId id="268" r:id="rId8"/>
    <p:sldId id="265" r:id="rId9"/>
    <p:sldId id="267" r:id="rId10"/>
    <p:sldId id="264" r:id="rId11"/>
    <p:sldId id="261" r:id="rId12"/>
    <p:sldId id="262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CC360C-D234-0A46-2B1F-5C988A86A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2629579"/>
            <a:ext cx="3706762" cy="1608124"/>
          </a:xfrm>
        </p:spPr>
        <p:txBody>
          <a:bodyPr>
            <a:normAutofit/>
          </a:bodyPr>
          <a:lstStyle/>
          <a:p>
            <a:r>
              <a:rPr lang="it-IT" dirty="0"/>
              <a:t>Non Solo Parole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D45C4D92-3E63-E5E5-E00A-B7FFE5F9D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24" r="-2" b="6575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54995D65-AD96-3A26-93BA-BD0CA3D66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r>
              <a:rPr lang="it-IT" dirty="0"/>
              <a:t>Report Dicembre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9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DB86B7-44CA-8446-A6ED-F3D58296E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Comune di Sabbioneta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168ABE-AFEC-FA10-ECF4-B7DDF1C2C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11" y="1705785"/>
            <a:ext cx="11589186" cy="4645710"/>
          </a:xfrm>
        </p:spPr>
        <p:txBody>
          <a:bodyPr>
            <a:normAutofit/>
          </a:bodyPr>
          <a:lstStyle/>
          <a:p>
            <a:endParaRPr lang="it-IT" sz="1500" dirty="0"/>
          </a:p>
          <a:p>
            <a:r>
              <a:rPr lang="it-IT" sz="1500" dirty="0"/>
              <a:t>Rilevati bisogni, risorse e reti, che sono servite per progettare, indirizzare le attività e i servizi</a:t>
            </a:r>
          </a:p>
          <a:p>
            <a:endParaRPr lang="it-IT" sz="1500" dirty="0"/>
          </a:p>
          <a:p>
            <a:pPr marL="342900" indent="-342900">
              <a:buFont typeface="+mj-lt"/>
              <a:buAutoNum type="arabicPeriod"/>
            </a:pPr>
            <a:r>
              <a:rPr lang="it-IT" sz="1500" dirty="0"/>
              <a:t>Progetto COMUNITA’ INTER-DIPENDENTI, nell’ambito del bando  Assistenza Sociale Fondazione Comunità Mantovana</a:t>
            </a:r>
          </a:p>
          <a:p>
            <a:pPr>
              <a:buFont typeface="Wingdings" pitchFamily="2" charset="2"/>
              <a:buChar char="ü"/>
            </a:pPr>
            <a:r>
              <a:rPr lang="it-IT" sz="1500" dirty="0"/>
              <a:t>Laboratori Scuola Secondaria di Primo Grado</a:t>
            </a:r>
          </a:p>
          <a:p>
            <a:pPr>
              <a:buFont typeface="Wingdings" pitchFamily="2" charset="2"/>
              <a:buChar char="ü"/>
            </a:pPr>
            <a:r>
              <a:rPr lang="it-IT" sz="1500" dirty="0"/>
              <a:t>Serata genitori (presenti 40 genitori)</a:t>
            </a:r>
          </a:p>
          <a:p>
            <a:pPr>
              <a:buFont typeface="Wingdings" pitchFamily="2" charset="2"/>
              <a:buChar char="ü"/>
            </a:pPr>
            <a:r>
              <a:rPr lang="it-IT" sz="1500" dirty="0"/>
              <a:t>Laboratorio in oratorio in avvio</a:t>
            </a:r>
          </a:p>
          <a:p>
            <a:pPr marL="342900" indent="-342900">
              <a:buAutoNum type="arabicPeriod" startAt="2"/>
            </a:pPr>
            <a:endParaRPr lang="it-IT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1500" dirty="0"/>
              <a:t>Coinvolte associazioni  e istituzioni in progettazioni territoriali: Bando Sprint, Bando Invecchiamento attivo,  Progetto Giovani e Sport, WEB RADIO DI AMBITO, Gruppo di progetto “il potere delle donne”</a:t>
            </a:r>
          </a:p>
          <a:p>
            <a:pPr marL="342900" indent="-342900">
              <a:buFont typeface="+mj-lt"/>
              <a:buAutoNum type="arabicPeriod"/>
            </a:pPr>
            <a:endParaRPr lang="it-IT" sz="1500" dirty="0"/>
          </a:p>
          <a:p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2427700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DB86B7-44CA-8446-A6ED-F3D58296E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Comune di San Martino dall’argine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168ABE-AFEC-FA10-ECF4-B7DDF1C2C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11" y="1705785"/>
            <a:ext cx="11589186" cy="4645710"/>
          </a:xfrm>
        </p:spPr>
        <p:txBody>
          <a:bodyPr>
            <a:normAutofit/>
          </a:bodyPr>
          <a:lstStyle/>
          <a:p>
            <a:endParaRPr lang="it-IT" sz="1500" dirty="0"/>
          </a:p>
          <a:p>
            <a:r>
              <a:rPr lang="it-IT" sz="1500" dirty="0"/>
              <a:t>Coinvolte 10 persone nel gruppo di lavoro (negli incontri, nella chat whatsapp, nelle attività)</a:t>
            </a:r>
          </a:p>
          <a:p>
            <a:r>
              <a:rPr lang="it-IT" sz="1500" dirty="0"/>
              <a:t>Coinvolte 3 associazioni</a:t>
            </a:r>
          </a:p>
          <a:p>
            <a:r>
              <a:rPr lang="it-IT" sz="1500" dirty="0"/>
              <a:t>Rilevati bisogni, risorse e reti, che sono servite per progettare, indirizzare le attività e i servizi</a:t>
            </a:r>
          </a:p>
          <a:p>
            <a:r>
              <a:rPr lang="it-IT" sz="1500" dirty="0"/>
              <a:t>Coinvolte associazioni  e istituzioni in progettazioni territoriali: Bando Sprint, Bando Invecchiamento attivo,  Progetto Giovani e Sport, WEB RADIO DI AMBITO</a:t>
            </a:r>
          </a:p>
          <a:p>
            <a:pPr marL="342900" indent="-342900">
              <a:buFont typeface="+mj-lt"/>
              <a:buAutoNum type="arabicPeriod"/>
            </a:pPr>
            <a:endParaRPr lang="it-IT" sz="1500" dirty="0"/>
          </a:p>
          <a:p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3667390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DB86B7-44CA-8446-A6ED-F3D58296E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Comune di Viadana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168ABE-AFEC-FA10-ECF4-B7DDF1C2C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11" y="1705785"/>
            <a:ext cx="11589186" cy="4645710"/>
          </a:xfrm>
        </p:spPr>
        <p:txBody>
          <a:bodyPr>
            <a:normAutofit/>
          </a:bodyPr>
          <a:lstStyle/>
          <a:p>
            <a:endParaRPr lang="it-IT" sz="1500" dirty="0"/>
          </a:p>
          <a:p>
            <a:r>
              <a:rPr lang="it-IT" sz="1500" dirty="0"/>
              <a:t>Coinvolte 90 persone nel gruppo di lavoro (negli incontri, nella chat whatsapp, nelle attività)</a:t>
            </a:r>
          </a:p>
          <a:p>
            <a:r>
              <a:rPr lang="it-IT" sz="1500" dirty="0"/>
              <a:t>Coinvolte 25 associazioni</a:t>
            </a:r>
          </a:p>
          <a:p>
            <a:r>
              <a:rPr lang="it-IT" sz="1500" dirty="0"/>
              <a:t>Rilevati bisogni, risorse e reti, che sono servite per progettare, indirizzare le attività e i servizi, per attivare la cittadinanza in percorsi condivisi con l’Amministrazione Comunale </a:t>
            </a:r>
          </a:p>
          <a:p>
            <a:r>
              <a:rPr lang="it-IT" sz="1500" dirty="0"/>
              <a:t>Facilitato l’incontro, il dialogo e la co-progettazione tra Associazioni, Genitori e famiglie, Ragazzi, Cittadini e Istituzioni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500" dirty="0"/>
              <a:t>Progetto Giù la Maschera per le Frazioni Nord, insieme ai Comuni di Dosolo e Pomponesco,  nell’ambito del bando Assistenza Sociale Fondazione Comunità Mantovana </a:t>
            </a:r>
          </a:p>
          <a:p>
            <a:pPr>
              <a:buFont typeface="Wingdings" pitchFamily="2" charset="2"/>
              <a:buChar char="ü"/>
            </a:pPr>
            <a:r>
              <a:rPr lang="it-IT" sz="1500" dirty="0"/>
              <a:t>Laboratori Audio e video, Feste, Eventi ludici, Corsi per anziani, famiglie, bambini, spettacoli, un anno intero di attività</a:t>
            </a:r>
          </a:p>
          <a:p>
            <a:pPr marL="0" indent="0">
              <a:buNone/>
            </a:pPr>
            <a:r>
              <a:rPr lang="it-IT" sz="1500" dirty="0"/>
              <a:t>2.   Progetto Viadana Vibes: Assessorato Cultura, Associazioni, Aziende locali, 25 giovani coinvolti nella progettazione, 600 persone partecipanti all’evento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500" dirty="0"/>
              <a:t>Coinvolte associazioni  e istituzioni in progettazioni territoriali: Bando Sprint, Bando Invecchiamento attivo,  Progetto Giovani e Sport, WEB RADIO DI AMBITO, gruppo di progetto “il potere delle donne”</a:t>
            </a:r>
          </a:p>
          <a:p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3296850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DB86B7-44CA-8446-A6ED-F3D58296E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168ABE-AFEC-FA10-ECF4-B7DDF1C2C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11" y="1705785"/>
            <a:ext cx="11589186" cy="4645710"/>
          </a:xfrm>
        </p:spPr>
        <p:txBody>
          <a:bodyPr>
            <a:normAutofit/>
          </a:bodyPr>
          <a:lstStyle/>
          <a:p>
            <a:r>
              <a:rPr lang="it-IT" sz="1500" dirty="0"/>
              <a:t>In ogni territorio il progetto ha rilevato bisogni/risorse/reti che poi ha riportato alla Azienda Speciale Consortile Oglio Po e alle Istituzioni per progettare, orientare servizi, iniziative e Politiche Sociali. In ultima istanza, oggi è possibile costruire i prossimi Piani Di Zona come prodotto di un processo di partecipazione e reale incontro tra istituzioni e comunità. </a:t>
            </a:r>
          </a:p>
          <a:p>
            <a:r>
              <a:rPr lang="it-IT" sz="1500" dirty="0"/>
              <a:t>Nella maggior parte dei territori il progetto ha riattivato le Comunità: coinvolgendo cittadini, associazioni e istituzioni in percorsi di condivisione, in scambio costante di informazioni, in co-progettazione di iniziative. Non sono state “solo parole”: ma dal confronto reciproco,  le persone si sono attivate per fare insieme, si sono incontrate (sia dal vivo che utilizzando gli strumenti tecnologici: la chat di whatsapp dei vari gruppi è una vera e propria agorà in cui ci si incontra, confronta, decide in tempo reale), hanno realizzato iniziative, attività, percorsi condivisi per costruire insieme le risposte ai bisogni della Comunità. </a:t>
            </a:r>
          </a:p>
          <a:p>
            <a:r>
              <a:rPr lang="it-IT" sz="1500" dirty="0"/>
              <a:t>Il progetto ha prodotto progettazione finanziata finalizzata a trovare risorse per alimentare le risposte concrete ai bisogni rilevati dalle Comunità. Abbiamo partecipato a bandi, progettato, ideato. Lo abbiamo fatto insieme ai cittadini, alle associazioni, ai Comuni, all’Azienda Speciale Consortile Oglio Po. </a:t>
            </a:r>
          </a:p>
          <a:p>
            <a:r>
              <a:rPr lang="it-IT" sz="1500" dirty="0"/>
              <a:t>Il progetto ha raccolto le storie di comunità, le idee di ciascuno in merito ad essa, e le ha messe in rete, fatte dialogare tra loro, arricchendo la visione di ciascun cittadino. Attraverso le interviste e le attività dei social, ha promosso il concetto di Comunità (interdipendenza, legame sociale, mutuo aiuto, appartenenza, corresponsabilità, condivisione, incontro tra diversità, aggregazione) presso le persone di ogni singolo territorio.  </a:t>
            </a:r>
          </a:p>
          <a:p>
            <a:r>
              <a:rPr lang="it-IT" sz="1500" dirty="0"/>
              <a:t>Siamo passati dai Gruppi Guida di ciascun comune ai Gruppi di progetto: trasversali, sovracomunali, che si attivano rapidamente, progettano, si confrontano, realizzano attività, attivano </a:t>
            </a:r>
            <a:r>
              <a:rPr lang="it-IT" sz="1500"/>
              <a:t>la comunità. </a:t>
            </a:r>
            <a:endParaRPr lang="it-IT" sz="1500" dirty="0"/>
          </a:p>
          <a:p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55959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6454E3-C665-DD73-C6E0-C6CCEF2DD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CD5885-05D4-36BA-EC38-ABAA5A484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Di seguito riportiamo gli esiti del lavoro svolto nei singoli comuni</a:t>
            </a:r>
          </a:p>
        </p:txBody>
      </p:sp>
    </p:spTree>
    <p:extLst>
      <p:ext uri="{BB962C8B-B14F-4D97-AF65-F5344CB8AC3E}">
        <p14:creationId xmlns:p14="http://schemas.microsoft.com/office/powerpoint/2010/main" val="1931909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9587AA-92AC-EDC5-B8CC-F018279B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Comune di Bozzolo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A7F5FA-7F92-DFFE-BBFC-FE461447C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08" y="1718235"/>
            <a:ext cx="11853333" cy="4818530"/>
          </a:xfrm>
        </p:spPr>
        <p:txBody>
          <a:bodyPr>
            <a:normAutofit/>
          </a:bodyPr>
          <a:lstStyle/>
          <a:p>
            <a:endParaRPr lang="it-IT" sz="1600" dirty="0"/>
          </a:p>
          <a:p>
            <a:r>
              <a:rPr lang="it-IT" sz="1600" dirty="0"/>
              <a:t>Coinvolte 70 persone nel gruppo di lavoro (negli incontri, nella chat whatsapp, nelle attività)</a:t>
            </a:r>
          </a:p>
          <a:p>
            <a:r>
              <a:rPr lang="it-IT" sz="1600" dirty="0"/>
              <a:t>Coinvolte 15 associazioni</a:t>
            </a:r>
          </a:p>
          <a:p>
            <a:r>
              <a:rPr lang="it-IT" sz="1600" dirty="0"/>
              <a:t>Rilevati bisogni, risorse e reti, che sono servite per progettare, indirizzare le attività e i servizi, per attivare la cittadinanza in percorsi condivisi con l’Amministrazione Comunale </a:t>
            </a:r>
          </a:p>
          <a:p>
            <a:r>
              <a:rPr lang="it-IT" sz="1600" dirty="0"/>
              <a:t>Coinvolte associazioni in progettazioni condivise: Progetto “Giochi di Comunità”, Bando Invecchiamento attivo, Gruppo di progetto “Il potere delle donne”, Bando Sprint, Gruppo di progetto WEB RADIO DI AMBITO, Gruppo di progetto “Giovani e Sport”</a:t>
            </a:r>
          </a:p>
          <a:p>
            <a:r>
              <a:rPr lang="it-IT" sz="1600" dirty="0"/>
              <a:t>Creazione Web Radio con Associazione </a:t>
            </a:r>
            <a:r>
              <a:rPr lang="it-IT" sz="1600" dirty="0" err="1"/>
              <a:t>Micromacchina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73004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DB86B7-44CA-8446-A6ED-F3D58296E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Comune di Commessaggio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168ABE-AFEC-FA10-ECF4-B7DDF1C2C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11" y="1705785"/>
            <a:ext cx="11589186" cy="4645710"/>
          </a:xfrm>
        </p:spPr>
        <p:txBody>
          <a:bodyPr>
            <a:normAutofit lnSpcReduction="10000"/>
          </a:bodyPr>
          <a:lstStyle/>
          <a:p>
            <a:endParaRPr lang="it-IT" sz="1500" dirty="0"/>
          </a:p>
          <a:p>
            <a:r>
              <a:rPr lang="it-IT" sz="1500" dirty="0"/>
              <a:t>Coinvolte 50 persone nel gruppo di lavoro (negli incontri, nella chat whatsapp, nelle attività)</a:t>
            </a:r>
          </a:p>
          <a:p>
            <a:r>
              <a:rPr lang="it-IT" sz="1500" dirty="0"/>
              <a:t>Coinvolte 6 associazioni</a:t>
            </a:r>
          </a:p>
          <a:p>
            <a:r>
              <a:rPr lang="it-IT" sz="1500" dirty="0"/>
              <a:t>Promosso un gruppo di genitori (circa 30) che ha rilevato il bisogno di attività aggregative per preadolescenti e che ora tiene aperto l’oratorio il martedì pomeriggio e il sabato sera, in rete con altrettanti genitori e aperture settimanali degli oratori di Belforte e Gazzuolo. </a:t>
            </a:r>
          </a:p>
          <a:p>
            <a:r>
              <a:rPr lang="it-IT" sz="1500" dirty="0"/>
              <a:t>Rilevati bisogni, risorse e reti, che sono servite per progettare, indirizzare le attività e i servizi, per attivare la cittadinanza in percorsi condivisi con l’Amministrazione Comunale </a:t>
            </a:r>
          </a:p>
          <a:p>
            <a:r>
              <a:rPr lang="it-IT" sz="1500" dirty="0"/>
              <a:t>Progetto COMUNITA’ INTER-DIPENDENTI, nell’ambito del bando  Assistenza Sociale Fondazione Comunità Mantovana   </a:t>
            </a:r>
          </a:p>
          <a:p>
            <a:pPr>
              <a:buFont typeface="Wingdings" pitchFamily="2" charset="2"/>
              <a:buChar char="ü"/>
            </a:pPr>
            <a:r>
              <a:rPr lang="it-IT" sz="1500" dirty="0"/>
              <a:t>Laboratori musicali</a:t>
            </a:r>
          </a:p>
          <a:p>
            <a:pPr>
              <a:buFont typeface="Wingdings" pitchFamily="2" charset="2"/>
              <a:buChar char="ü"/>
            </a:pPr>
            <a:r>
              <a:rPr lang="it-IT" sz="1500" dirty="0"/>
              <a:t>Laboratori videomaking</a:t>
            </a:r>
          </a:p>
          <a:p>
            <a:pPr>
              <a:buFont typeface="Wingdings" pitchFamily="2" charset="2"/>
              <a:buChar char="ü"/>
            </a:pPr>
            <a:r>
              <a:rPr lang="it-IT" sz="1500" dirty="0"/>
              <a:t>Serate Genitori (presenti 80 genitori)</a:t>
            </a:r>
          </a:p>
          <a:p>
            <a:pPr>
              <a:buFont typeface="Wingdings" pitchFamily="2" charset="2"/>
              <a:buChar char="ü"/>
            </a:pPr>
            <a:r>
              <a:rPr lang="it-IT" sz="1500" dirty="0"/>
              <a:t>Laboratori presso la Scuola Secondaria di Primo grado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500" dirty="0"/>
              <a:t>Coinvolte associazioni  e istituzioni in progettazioni territoriali: Bando Sprint, Bando Invecchiamento attivo,  Progetto Giovani e Sport, WEB RADIO DI AMBITO</a:t>
            </a:r>
          </a:p>
          <a:p>
            <a:pPr>
              <a:buFont typeface="Wingdings" pitchFamily="2" charset="2"/>
              <a:buChar char="ü"/>
            </a:pPr>
            <a:endParaRPr lang="it-IT" sz="1500" dirty="0"/>
          </a:p>
          <a:p>
            <a:endParaRPr lang="it-IT" sz="1500" dirty="0"/>
          </a:p>
          <a:p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2134207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DB86B7-44CA-8446-A6ED-F3D58296E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Comune di Dosolo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168ABE-AFEC-FA10-ECF4-B7DDF1C2C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11" y="1705785"/>
            <a:ext cx="11589186" cy="4645710"/>
          </a:xfrm>
        </p:spPr>
        <p:txBody>
          <a:bodyPr>
            <a:normAutofit/>
          </a:bodyPr>
          <a:lstStyle/>
          <a:p>
            <a:endParaRPr lang="it-IT" sz="1500" dirty="0"/>
          </a:p>
          <a:p>
            <a:r>
              <a:rPr lang="it-IT" sz="1500" dirty="0"/>
              <a:t>Coinvolte 30 persone nel gruppo di lavoro (negli incontri, nella chat whatsapp, nelle attività) - insieme ai territori di Pomponesco e Frazioni Nord Viadana</a:t>
            </a:r>
          </a:p>
          <a:p>
            <a:r>
              <a:rPr lang="it-IT" sz="1500" dirty="0"/>
              <a:t>Coinvolte 20 associazioni</a:t>
            </a:r>
          </a:p>
          <a:p>
            <a:r>
              <a:rPr lang="it-IT" sz="1500" dirty="0"/>
              <a:t>Partecipato alla festa delle associazioni tenutasi a Villastrada </a:t>
            </a:r>
          </a:p>
          <a:p>
            <a:r>
              <a:rPr lang="it-IT" sz="1500" dirty="0"/>
              <a:t>Rilevati bisogni, risorse e reti, che sono servite per progettare, indirizzare le attività e i servizi, per attivare la cittadinanza in percorsi condivisi con l’Amministrazione Comunale </a:t>
            </a:r>
          </a:p>
          <a:p>
            <a:r>
              <a:rPr lang="it-IT" sz="1500" dirty="0"/>
              <a:t>Facilitato l’incontro, il dialogo e la co-progettazione tra Associazioni, Genitori e famiglie, Ragazzi, Cittadini e Istituzioni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500" dirty="0"/>
              <a:t>Coinvolte associazioni  e istituzioni in progettazioni territoriali: Bando Sprint, Bando Invecchiamento attivo,  Progetto Giovani e Sport, WEB RADIO DI AMBITO, Gruppo di progetto “il potere delle donne”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500" dirty="0"/>
              <a:t>Progetto Giù la Maschera, insieme ai Comuni di Viadana e Pomponesco,  nell’ambito del bando Assistenza Sociale Fondazione Comunità Mantovana</a:t>
            </a:r>
          </a:p>
          <a:p>
            <a:pPr>
              <a:buFont typeface="Wingdings" pitchFamily="2" charset="2"/>
              <a:buChar char="ü"/>
            </a:pPr>
            <a:r>
              <a:rPr lang="it-IT" sz="1500" dirty="0"/>
              <a:t>Laboratori Audio e video, Feste, Eventi ludici, Corsi per anziani, famiglie, bambini, spettacoli, un anno intero di attività</a:t>
            </a:r>
          </a:p>
          <a:p>
            <a:pPr marL="342900" indent="-342900">
              <a:buAutoNum type="arabicPeriod" startAt="2"/>
            </a:pPr>
            <a:r>
              <a:rPr lang="it-IT" sz="1500" dirty="0"/>
              <a:t>Progetto “Giochi di comunità”</a:t>
            </a:r>
          </a:p>
          <a:p>
            <a:pPr marL="342900" indent="-342900">
              <a:buAutoNum type="arabicPeriod" startAt="2"/>
            </a:pPr>
            <a:endParaRPr lang="it-IT" sz="1500" dirty="0"/>
          </a:p>
          <a:p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4149430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DB86B7-44CA-8446-A6ED-F3D58296E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Comune di Gazzuolo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168ABE-AFEC-FA10-ECF4-B7DDF1C2C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11" y="1705785"/>
            <a:ext cx="11589186" cy="4645710"/>
          </a:xfrm>
        </p:spPr>
        <p:txBody>
          <a:bodyPr>
            <a:normAutofit/>
          </a:bodyPr>
          <a:lstStyle/>
          <a:p>
            <a:endParaRPr lang="it-IT" sz="1500" dirty="0"/>
          </a:p>
          <a:p>
            <a:r>
              <a:rPr lang="it-IT" sz="1500" dirty="0"/>
              <a:t>Rilevati bisogni, risorse e reti, che sono servite per progettare, indirizzare le attività e i servizi, per attivare la cittadinanza in percorsi condivisi</a:t>
            </a:r>
          </a:p>
          <a:p>
            <a:r>
              <a:rPr lang="it-IT" sz="1500" dirty="0"/>
              <a:t>Facilitato l’incontro, il dialogo e la co-progettazione tra Associazioni, Genitori e famiglie, Ragazzi, Cittadini e Istituzioni</a:t>
            </a:r>
          </a:p>
          <a:p>
            <a:endParaRPr lang="it-IT" sz="1500" dirty="0"/>
          </a:p>
          <a:p>
            <a:pPr marL="342900" indent="-342900">
              <a:buFont typeface="+mj-lt"/>
              <a:buAutoNum type="arabicPeriod"/>
            </a:pPr>
            <a:r>
              <a:rPr lang="it-IT" sz="1500" dirty="0"/>
              <a:t>Candidato il Progetto COMUNITA’ INTER-DIPENDENTI, relativo al bando  Assistenza Sociale Fondazione Comunità Mantovana</a:t>
            </a:r>
          </a:p>
          <a:p>
            <a:pPr>
              <a:buFont typeface="Wingdings" pitchFamily="2" charset="2"/>
              <a:buChar char="ü"/>
            </a:pPr>
            <a:r>
              <a:rPr lang="it-IT" sz="1500" dirty="0"/>
              <a:t>Laboratori musicali (in sinergia con Oratorio di Commessaggio)</a:t>
            </a:r>
          </a:p>
          <a:p>
            <a:pPr>
              <a:buFont typeface="Wingdings" pitchFamily="2" charset="2"/>
              <a:buChar char="ü"/>
            </a:pPr>
            <a:r>
              <a:rPr lang="it-IT" sz="1500" dirty="0"/>
              <a:t>Laboratori videomaking (in sinergia con Oratorio di Commessaggio9</a:t>
            </a:r>
          </a:p>
          <a:p>
            <a:pPr>
              <a:buFont typeface="Wingdings" pitchFamily="2" charset="2"/>
              <a:buChar char="ü"/>
            </a:pPr>
            <a:r>
              <a:rPr lang="it-IT" sz="1500" dirty="0"/>
              <a:t>Serate Genitori (presenti 30 genitori)</a:t>
            </a:r>
          </a:p>
          <a:p>
            <a:pPr>
              <a:buFont typeface="Wingdings" pitchFamily="2" charset="2"/>
              <a:buChar char="ü"/>
            </a:pPr>
            <a:r>
              <a:rPr lang="it-IT" sz="1500" dirty="0"/>
              <a:t>Laboratori presso la Scuola Secondaria di Primo grado</a:t>
            </a:r>
          </a:p>
          <a:p>
            <a:pPr marL="342900" indent="-342900">
              <a:buAutoNum type="arabicPeriod" startAt="2"/>
            </a:pPr>
            <a:endParaRPr lang="it-IT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1500" dirty="0"/>
              <a:t>Coinvolte associazioni  e istituzioni in progettazioni territoriali: Bando Sprint, Bando Invecchiamento attivo,  Progetto Giovani e Sport, WEB RADIO DI AMBITO</a:t>
            </a:r>
          </a:p>
          <a:p>
            <a:pPr marL="342900" indent="-342900">
              <a:buFont typeface="+mj-lt"/>
              <a:buAutoNum type="arabicPeriod"/>
            </a:pPr>
            <a:endParaRPr lang="it-IT" sz="1500" dirty="0"/>
          </a:p>
          <a:p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183055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9587AA-92AC-EDC5-B8CC-F018279B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Comune di marcaria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A7F5FA-7F92-DFFE-BBFC-FE461447C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08" y="1718235"/>
            <a:ext cx="11853333" cy="4818530"/>
          </a:xfrm>
        </p:spPr>
        <p:txBody>
          <a:bodyPr>
            <a:normAutofit/>
          </a:bodyPr>
          <a:lstStyle/>
          <a:p>
            <a:r>
              <a:rPr lang="it-IT" sz="1600" dirty="0"/>
              <a:t>Gruppo giovani composto da 10 nei diciottenni</a:t>
            </a:r>
          </a:p>
          <a:p>
            <a:r>
              <a:rPr lang="it-IT" sz="1600" dirty="0"/>
              <a:t>Progetto Young in Future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Laboratori artistici presso la scuola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Ricerca/Azione sulla popolazione giovanile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Programmazione attività coi giovani</a:t>
            </a:r>
          </a:p>
          <a:p>
            <a:r>
              <a:rPr lang="it-IT" sz="1600" dirty="0"/>
              <a:t>Rilevati bisogni, risorse e reti, che sono servite per progettare, indirizzare le attività e i servizi, per attivare la cittadinanza in percorsi condivisi con l’Amministrazione Comunale </a:t>
            </a:r>
          </a:p>
          <a:p>
            <a:r>
              <a:rPr lang="it-IT" sz="1600" dirty="0"/>
              <a:t>Facilitato l’incontro, il dialogo e la co-progettazione tra Associazioni, Genitori e famiglie, Ragazzi, Cittadini e Istituzioni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74416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DB86B7-44CA-8446-A6ED-F3D58296E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Comune di Pomponesco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168ABE-AFEC-FA10-ECF4-B7DDF1C2C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11" y="1705785"/>
            <a:ext cx="11589186" cy="4645710"/>
          </a:xfrm>
        </p:spPr>
        <p:txBody>
          <a:bodyPr>
            <a:normAutofit/>
          </a:bodyPr>
          <a:lstStyle/>
          <a:p>
            <a:endParaRPr lang="it-IT" sz="1500" dirty="0"/>
          </a:p>
          <a:p>
            <a:r>
              <a:rPr lang="it-IT" sz="1500" dirty="0"/>
              <a:t>Coinvolte 30 persone nel gruppo di lavoro (negli incontri, nella chat whatsapp, nelle attività) - insieme ai territori di Dosolo e Frazioni Nord Viadana</a:t>
            </a:r>
          </a:p>
          <a:p>
            <a:r>
              <a:rPr lang="it-IT" sz="1500" dirty="0"/>
              <a:t>Coinvolte 20 associazioni </a:t>
            </a:r>
          </a:p>
          <a:p>
            <a:r>
              <a:rPr lang="it-IT" sz="1500" dirty="0"/>
              <a:t>Rilevati bisogni, risorse e reti, che sono servite per progettare, indirizzare le attività e i servizi, per attivare la cittadinanza in percorsi condivisi con l’Amministrazione Comunale </a:t>
            </a:r>
          </a:p>
          <a:p>
            <a:r>
              <a:rPr lang="it-IT" sz="1500" dirty="0"/>
              <a:t>Facilitato l’incontro, il dialogo e la co-progettazione tra Associazioni, Genitori e famiglie, Ragazzi, Cittadini e Istituzioni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500" dirty="0"/>
              <a:t>Progetto Giù la Maschera, insieme ai Comuni di Dosolo e Viadana,  relativo al bando Assistenza Sociale Fondazione Comunità Mantovana </a:t>
            </a:r>
          </a:p>
          <a:p>
            <a:pPr>
              <a:buFont typeface="Wingdings" pitchFamily="2" charset="2"/>
              <a:buChar char="ü"/>
            </a:pPr>
            <a:r>
              <a:rPr lang="it-IT" sz="1500" dirty="0"/>
              <a:t>Laboratori Audio e video, Feste, Eventi ludici, Corsi per anziani, famiglie, bambini, spettacoli, un anno intero di attività</a:t>
            </a:r>
          </a:p>
          <a:p>
            <a:pPr marL="342900" indent="-342900">
              <a:buAutoNum type="arabicPeriod" startAt="2"/>
            </a:pPr>
            <a:endParaRPr lang="it-IT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1500" dirty="0"/>
              <a:t>Coinvolte associazioni  e istituzioni in progettazioni territoriali: Bando Sprint, Bando Invecchiamento attivo,  Progetto Giovani e Sport, WEB RADIO DI AMBITO, Gruppo di progetto “il potere delle donne”</a:t>
            </a:r>
          </a:p>
          <a:p>
            <a:pPr>
              <a:buFont typeface="Wingdings" pitchFamily="2" charset="2"/>
              <a:buChar char="ü"/>
            </a:pPr>
            <a:endParaRPr lang="it-IT" sz="1500" dirty="0"/>
          </a:p>
          <a:p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1723384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DB86B7-44CA-8446-A6ED-F3D58296E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Comune di Rivarolo Mantovano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168ABE-AFEC-FA10-ECF4-B7DDF1C2C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11" y="1705785"/>
            <a:ext cx="11589186" cy="4645710"/>
          </a:xfrm>
        </p:spPr>
        <p:txBody>
          <a:bodyPr>
            <a:normAutofit/>
          </a:bodyPr>
          <a:lstStyle/>
          <a:p>
            <a:r>
              <a:rPr lang="it-IT" sz="1500" dirty="0"/>
              <a:t>Incontri con Consulta Giovani Cividale e Rivarolo</a:t>
            </a:r>
          </a:p>
          <a:p>
            <a:r>
              <a:rPr lang="it-IT" sz="1500" dirty="0"/>
              <a:t>Rilevati bisogni, risorse e reti, che sono servite per progettare, indirizzare le attività e i servizi, per attivare la cittadinanza in percorsi condivisi</a:t>
            </a:r>
          </a:p>
          <a:p>
            <a:r>
              <a:rPr lang="it-IT" sz="1500" dirty="0"/>
              <a:t>Coinvolte associazioni  e istituzioni in progettazioni territoriali: Bando Sprint, Bando Invecchiamento attivo,  Progetto Giovani e Sport, WEB RADIO DI AMBITO</a:t>
            </a:r>
          </a:p>
          <a:p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3303117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1565</Words>
  <Application>Microsoft Office PowerPoint</Application>
  <PresentationFormat>Widescreen</PresentationFormat>
  <Paragraphs>101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Celestiale</vt:lpstr>
      <vt:lpstr>Non Solo Parole</vt:lpstr>
      <vt:lpstr>Risultati </vt:lpstr>
      <vt:lpstr>Comune di Bozzolo</vt:lpstr>
      <vt:lpstr>Comune di Commessaggio</vt:lpstr>
      <vt:lpstr>Comune di Dosolo</vt:lpstr>
      <vt:lpstr>Comune di Gazzuolo</vt:lpstr>
      <vt:lpstr>Comune di marcaria</vt:lpstr>
      <vt:lpstr>Comune di Pomponesco</vt:lpstr>
      <vt:lpstr>Comune di Rivarolo Mantovano</vt:lpstr>
      <vt:lpstr>Comune di Sabbioneta</vt:lpstr>
      <vt:lpstr>Comune di San Martino dall’argine</vt:lpstr>
      <vt:lpstr>Comune di Viadana</vt:lpstr>
      <vt:lpstr>Conclusioni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Solo Parole</dc:title>
  <dc:creator>ARS EDUCANDI</dc:creator>
  <cp:lastModifiedBy>NIL ASC Oglio Po</cp:lastModifiedBy>
  <cp:revision>4</cp:revision>
  <dcterms:created xsi:type="dcterms:W3CDTF">2023-06-14T07:19:58Z</dcterms:created>
  <dcterms:modified xsi:type="dcterms:W3CDTF">2025-01-20T16:30:40Z</dcterms:modified>
</cp:coreProperties>
</file>